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0" r:id="rId2"/>
    <p:sldMasterId id="2147483827" r:id="rId3"/>
  </p:sldMasterIdLst>
  <p:handoutMasterIdLst>
    <p:handoutMasterId r:id="rId34"/>
  </p:handoutMasterIdLst>
  <p:sldIdLst>
    <p:sldId id="274" r:id="rId4"/>
    <p:sldId id="275" r:id="rId5"/>
    <p:sldId id="297" r:id="rId6"/>
    <p:sldId id="298" r:id="rId7"/>
    <p:sldId id="300" r:id="rId8"/>
    <p:sldId id="270" r:id="rId9"/>
    <p:sldId id="287" r:id="rId10"/>
    <p:sldId id="286" r:id="rId11"/>
    <p:sldId id="301" r:id="rId12"/>
    <p:sldId id="295" r:id="rId13"/>
    <p:sldId id="284" r:id="rId14"/>
    <p:sldId id="285" r:id="rId15"/>
    <p:sldId id="277" r:id="rId16"/>
    <p:sldId id="278" r:id="rId17"/>
    <p:sldId id="279" r:id="rId18"/>
    <p:sldId id="269" r:id="rId19"/>
    <p:sldId id="273" r:id="rId20"/>
    <p:sldId id="272" r:id="rId21"/>
    <p:sldId id="257" r:id="rId22"/>
    <p:sldId id="260" r:id="rId23"/>
    <p:sldId id="266" r:id="rId24"/>
    <p:sldId id="293" r:id="rId25"/>
    <p:sldId id="294" r:id="rId26"/>
    <p:sldId id="276" r:id="rId27"/>
    <p:sldId id="296" r:id="rId28"/>
    <p:sldId id="288" r:id="rId29"/>
    <p:sldId id="289" r:id="rId30"/>
    <p:sldId id="290" r:id="rId31"/>
    <p:sldId id="291" r:id="rId32"/>
    <p:sldId id="292" r:id="rId33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FF8D"/>
    <a:srgbClr val="0074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78" y="7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D884878D-D548-4EA8-99D9-ED2059E8C44E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F7CF5D8E-21F8-4268-9C93-C81B4AE47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522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E1B5-D130-4DAE-AF0E-2B16F60C8D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6F13-B12D-4003-A0F5-D9C1D9DEAD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479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E1B5-D130-4DAE-AF0E-2B16F60C8D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6F13-B12D-4003-A0F5-D9C1D9DEAD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868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E1B5-D130-4DAE-AF0E-2B16F60C8D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6F13-B12D-4003-A0F5-D9C1D9DEAD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007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E1B5-D130-4DAE-AF0E-2B16F60C8D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6F13-B12D-4003-A0F5-D9C1D9DEAD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694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E1B5-D130-4DAE-AF0E-2B16F60C8D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6F13-B12D-4003-A0F5-D9C1D9DEAD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0598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E1B5-D130-4DAE-AF0E-2B16F60C8D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6F13-B12D-4003-A0F5-D9C1D9DEAD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846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E1B5-D130-4DAE-AF0E-2B16F60C8D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6F13-B12D-4003-A0F5-D9C1D9DEAD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37475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E1B5-D130-4DAE-AF0E-2B16F60C8D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6F13-B12D-4003-A0F5-D9C1D9DEAD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6523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E1B5-D130-4DAE-AF0E-2B16F60C8D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6F13-B12D-4003-A0F5-D9C1D9DEAD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725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E1B5-D130-4DAE-AF0E-2B16F60C8D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6F13-B12D-4003-A0F5-D9C1D9DEAD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37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E1B5-D130-4DAE-AF0E-2B16F60C8D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6F13-B12D-4003-A0F5-D9C1D9DEAD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585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E1B5-D130-4DAE-AF0E-2B16F60C8D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6F13-B12D-4003-A0F5-D9C1D9DEAD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4796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E1B5-D130-4DAE-AF0E-2B16F60C8D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6F13-B12D-4003-A0F5-D9C1D9DEAD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072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97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E1B5-D130-4DAE-AF0E-2B16F60C8D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6F13-B12D-4003-A0F5-D9C1D9DEAD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22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E1B5-D130-4DAE-AF0E-2B16F60C8D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6F13-B12D-4003-A0F5-D9C1D9DEAD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313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E1B5-D130-4DAE-AF0E-2B16F60C8D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6F13-B12D-4003-A0F5-D9C1D9DEAD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93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E1B5-D130-4DAE-AF0E-2B16F60C8D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6F13-B12D-4003-A0F5-D9C1D9DEAD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410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4"/>
          <a:stretch/>
        </p:blipFill>
        <p:spPr>
          <a:xfrm>
            <a:off x="0" y="990600"/>
            <a:ext cx="9144000" cy="5867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38201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9100" y="1371600"/>
            <a:ext cx="8305800" cy="5029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364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E1B5-D130-4DAE-AF0E-2B16F60C8D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6F13-B12D-4003-A0F5-D9C1D9DEAD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088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E1B5-D130-4DAE-AF0E-2B16F60C8D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6F13-B12D-4003-A0F5-D9C1D9DEAD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475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2E1B5-D130-4DAE-AF0E-2B16F60C8D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E6F13-B12D-4003-A0F5-D9C1D9DEAD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063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2E1B5-D130-4DAE-AF0E-2B16F60C8D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E6F13-B12D-4003-A0F5-D9C1D9DEAD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063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682E1B5-D130-4DAE-AF0E-2B16F60C8D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0ABE6F13-B12D-4003-A0F5-D9C1D9DEAD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027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45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  <p:sldLayoutId id="2147483844" r:id="rId18"/>
    <p:sldLayoutId id="2147483846" r:id="rId1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533400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Lake, Manistee, Mason and Wexford Counties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77874"/>
          </a:xfrm>
        </p:spPr>
        <p:txBody>
          <a:bodyPr>
            <a:normAutofit/>
          </a:bodyPr>
          <a:lstStyle/>
          <a:p>
            <a:r>
              <a:rPr lang="en-US" sz="4000" dirty="0"/>
              <a:t>The Little Manistee River Watershed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1"/>
            <a:ext cx="9144000" cy="581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00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65127"/>
            <a:ext cx="8534400" cy="777874"/>
          </a:xfrm>
        </p:spPr>
        <p:txBody>
          <a:bodyPr/>
          <a:lstStyle/>
          <a:p>
            <a:r>
              <a:rPr lang="en-US" dirty="0"/>
              <a:t>Planning &amp; Zoning Best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en-US" b="1" dirty="0"/>
              <a:t>Environmental Protection Priorities</a:t>
            </a:r>
          </a:p>
          <a:p>
            <a:pPr>
              <a:spcBef>
                <a:spcPts val="1800"/>
              </a:spcBef>
            </a:pPr>
            <a:r>
              <a:rPr lang="en-US" b="1" dirty="0"/>
              <a:t>Economics of Environmental Stewardship</a:t>
            </a:r>
          </a:p>
          <a:p>
            <a:pPr>
              <a:spcBef>
                <a:spcPts val="1800"/>
              </a:spcBef>
            </a:pPr>
            <a:r>
              <a:rPr lang="en-US" b="1" dirty="0"/>
              <a:t>Wetland &amp; Shoreline Protections</a:t>
            </a:r>
          </a:p>
          <a:p>
            <a:pPr>
              <a:spcBef>
                <a:spcPts val="1800"/>
              </a:spcBef>
            </a:pPr>
            <a:r>
              <a:rPr lang="en-US" b="1" dirty="0"/>
              <a:t>Buffers &amp; Setbacks</a:t>
            </a:r>
          </a:p>
          <a:p>
            <a:pPr>
              <a:spcBef>
                <a:spcPts val="1800"/>
              </a:spcBef>
            </a:pPr>
            <a:r>
              <a:rPr lang="en-US" b="1" dirty="0"/>
              <a:t>Steep Slope Protections</a:t>
            </a:r>
          </a:p>
          <a:p>
            <a:pPr>
              <a:spcBef>
                <a:spcPts val="1800"/>
              </a:spcBef>
            </a:pPr>
            <a:r>
              <a:rPr lang="en-US" b="1" dirty="0"/>
              <a:t>Minimize Impervious Surfaces</a:t>
            </a:r>
          </a:p>
          <a:p>
            <a:pPr>
              <a:spcBef>
                <a:spcPts val="1800"/>
              </a:spcBef>
            </a:pPr>
            <a:r>
              <a:rPr lang="en-US" b="1" dirty="0"/>
              <a:t>Low Impact Develop (“LIDs”) Incentives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95952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762" y="304800"/>
            <a:ext cx="883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Arial Narrow" panose="020B0606020202030204" pitchFamily="34" charset="0"/>
              </a:rPr>
              <a:t>The Little Manistee Watershed has more than 80 road-stream crossings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8" y="1039091"/>
            <a:ext cx="9144000" cy="581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51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0" t="5247" r="5357" b="9389"/>
          <a:stretch/>
        </p:blipFill>
        <p:spPr>
          <a:xfrm rot="16200000">
            <a:off x="4706433" y="2115632"/>
            <a:ext cx="5334000" cy="35411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8650" y="1600200"/>
            <a:ext cx="485775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 Narrow" panose="020B0606020202030204" pitchFamily="34" charset="0"/>
              </a:rPr>
              <a:t>Land Use Education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 Narrow" panose="020B0606020202030204" pitchFamily="34" charset="0"/>
              </a:rPr>
              <a:t>Water Quality Monitoring 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 Narrow" panose="020B0606020202030204" pitchFamily="34" charset="0"/>
              </a:rPr>
              <a:t>Habitat Improvement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 Narrow" panose="020B0606020202030204" pitchFamily="34" charset="0"/>
              </a:rPr>
              <a:t>Streambank Stabilization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 Narrow" panose="020B0606020202030204" pitchFamily="34" charset="0"/>
              </a:rPr>
              <a:t>Road-Stream Repairs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 Narrow" panose="020B0606020202030204" pitchFamily="34" charset="0"/>
              </a:rPr>
              <a:t>Groundwater Protection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 Narrow" panose="020B0606020202030204" pitchFamily="34" charset="0"/>
              </a:rPr>
              <a:t>Optional Actions to Guide Future Land-Uses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3191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Draft WMP Calls For:</a:t>
            </a:r>
          </a:p>
        </p:txBody>
      </p:sp>
    </p:spTree>
    <p:extLst>
      <p:ext uri="{BB962C8B-B14F-4D97-AF65-F5344CB8AC3E}">
        <p14:creationId xmlns:p14="http://schemas.microsoft.com/office/powerpoint/2010/main" val="4197105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300" y="253425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Narrow" panose="020B0606020202030204" pitchFamily="34" charset="0"/>
              </a:rPr>
              <a:t>Critical Areas for Remediation and/or Protection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1"/>
            <a:ext cx="9144000" cy="581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55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7" b="6095"/>
          <a:stretch/>
        </p:blipFill>
        <p:spPr>
          <a:xfrm>
            <a:off x="685354" y="1325526"/>
            <a:ext cx="7773293" cy="51443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8237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Little Manistee Weir and Egg-Taking Station</a:t>
            </a:r>
          </a:p>
        </p:txBody>
      </p:sp>
    </p:spTree>
    <p:extLst>
      <p:ext uri="{BB962C8B-B14F-4D97-AF65-F5344CB8AC3E}">
        <p14:creationId xmlns:p14="http://schemas.microsoft.com/office/powerpoint/2010/main" val="864300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2249269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 Narrow" panose="020B0606020202030204" pitchFamily="34" charset="0"/>
              </a:rPr>
              <a:t>Cool Creek / </a:t>
            </a:r>
            <a:r>
              <a:rPr lang="en-US" sz="3600" b="1" dirty="0" err="1">
                <a:latin typeface="Arial Narrow" panose="020B0606020202030204" pitchFamily="34" charset="0"/>
              </a:rPr>
              <a:t>Stronach</a:t>
            </a:r>
            <a:r>
              <a:rPr lang="en-US" sz="3600" b="1" dirty="0">
                <a:latin typeface="Arial Narrow" panose="020B0606020202030204" pitchFamily="34" charset="0"/>
              </a:rPr>
              <a:t> Creek Critical Area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4763869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 Narrow" panose="020B0606020202030204" pitchFamily="34" charset="0"/>
              </a:rPr>
              <a:t>Syers</a:t>
            </a:r>
            <a:r>
              <a:rPr lang="en-US" sz="3600" b="1" dirty="0">
                <a:latin typeface="Arial Narrow" panose="020B0606020202030204" pitchFamily="34" charset="0"/>
              </a:rPr>
              <a:t> Lake / </a:t>
            </a:r>
            <a:r>
              <a:rPr lang="en-US" sz="3600" b="1" dirty="0" err="1">
                <a:latin typeface="Arial Narrow" panose="020B0606020202030204" pitchFamily="34" charset="0"/>
              </a:rPr>
              <a:t>Syers</a:t>
            </a:r>
            <a:r>
              <a:rPr lang="en-US" sz="3600" b="1" dirty="0">
                <a:latin typeface="Arial Narrow" panose="020B0606020202030204" pitchFamily="34" charset="0"/>
              </a:rPr>
              <a:t> Creek Critical Area</a:t>
            </a:r>
          </a:p>
        </p:txBody>
      </p:sp>
    </p:spTree>
    <p:extLst>
      <p:ext uri="{BB962C8B-B14F-4D97-AF65-F5344CB8AC3E}">
        <p14:creationId xmlns:p14="http://schemas.microsoft.com/office/powerpoint/2010/main" val="1124329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7"/>
          <a:stretch/>
        </p:blipFill>
        <p:spPr>
          <a:xfrm>
            <a:off x="609600" y="1447800"/>
            <a:ext cx="7924800" cy="49484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5793571"/>
            <a:ext cx="7905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/>
              <a:t>Options: Maintain or Remove?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54074"/>
          </a:xfrm>
        </p:spPr>
        <p:txBody>
          <a:bodyPr>
            <a:normAutofit/>
          </a:bodyPr>
          <a:lstStyle/>
          <a:p>
            <a:r>
              <a:rPr lang="en-US" sz="4000" dirty="0"/>
              <a:t>Luther Millpond Dam</a:t>
            </a:r>
          </a:p>
        </p:txBody>
      </p:sp>
    </p:spTree>
    <p:extLst>
      <p:ext uri="{BB962C8B-B14F-4D97-AF65-F5344CB8AC3E}">
        <p14:creationId xmlns:p14="http://schemas.microsoft.com/office/powerpoint/2010/main" val="2834790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9580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678811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75" y="1295400"/>
            <a:ext cx="8529851" cy="4408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7075" y="5943600"/>
            <a:ext cx="8529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Narrow" panose="020B0606020202030204" pitchFamily="34" charset="0"/>
              </a:rPr>
              <a:t>12 categories, 63 specific tasks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3149" y="212821"/>
            <a:ext cx="8529851" cy="1017936"/>
          </a:xfrm>
        </p:spPr>
        <p:txBody>
          <a:bodyPr>
            <a:norm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Implementing the Little Manistee Plan</a:t>
            </a:r>
          </a:p>
        </p:txBody>
      </p:sp>
    </p:spTree>
    <p:extLst>
      <p:ext uri="{BB962C8B-B14F-4D97-AF65-F5344CB8AC3E}">
        <p14:creationId xmlns:p14="http://schemas.microsoft.com/office/powerpoint/2010/main" val="4254764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990600"/>
          </a:xfrm>
        </p:spPr>
        <p:txBody>
          <a:bodyPr>
            <a:normAutofit/>
          </a:bodyPr>
          <a:lstStyle/>
          <a:p>
            <a:pPr>
              <a:lnSpc>
                <a:spcPts val="3600"/>
              </a:lnSpc>
            </a:pPr>
            <a:r>
              <a:rPr lang="en-US" sz="4700" dirty="0">
                <a:latin typeface="Arial" panose="020B0604020202020204" pitchFamily="34" charset="0"/>
                <a:cs typeface="Arial" panose="020B0604020202020204" pitchFamily="34" charset="0"/>
              </a:rPr>
              <a:t>The Little Manistee Watershed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42"/>
                    </a14:imgEffect>
                    <a14:imgEffect>
                      <a14:saturation sat="2110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" b="12200"/>
          <a:stretch/>
        </p:blipFill>
        <p:spPr>
          <a:xfrm>
            <a:off x="0" y="1066800"/>
            <a:ext cx="9144000" cy="5337932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2678927" y="5486400"/>
            <a:ext cx="6172200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ts val="3600"/>
              </a:lnSpc>
            </a:pP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Planning for high-quality water </a:t>
            </a:r>
          </a:p>
        </p:txBody>
      </p:sp>
    </p:spTree>
    <p:extLst>
      <p:ext uri="{BB962C8B-B14F-4D97-AF65-F5344CB8AC3E}">
        <p14:creationId xmlns:p14="http://schemas.microsoft.com/office/powerpoint/2010/main" val="452989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" t="15160" r="5970" b="16266"/>
          <a:stretch/>
        </p:blipFill>
        <p:spPr>
          <a:xfrm>
            <a:off x="-1988" y="1219200"/>
            <a:ext cx="9145988" cy="46885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988" y="274682"/>
            <a:ext cx="9145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Why Watershed Planning?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1600200"/>
            <a:ext cx="4267200" cy="2308324"/>
          </a:xfrm>
          <a:prstGeom prst="rect">
            <a:avLst/>
          </a:prstGeom>
          <a:noFill/>
        </p:spPr>
        <p:txBody>
          <a:bodyPr wrap="square" numCol="1" spcCol="182880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Determine present conditions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Consider clean-water standards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Generate Stakeholder input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Begin Public Education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37724" y="1600200"/>
            <a:ext cx="4269188" cy="2308324"/>
          </a:xfrm>
          <a:prstGeom prst="rect">
            <a:avLst/>
          </a:prstGeom>
          <a:noFill/>
        </p:spPr>
        <p:txBody>
          <a:bodyPr wrap="square" numCol="1" spcCol="182880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Identify problem areas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Develop solutions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Apply for funding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Monitor progress</a:t>
            </a:r>
          </a:p>
        </p:txBody>
      </p:sp>
    </p:spTree>
    <p:extLst>
      <p:ext uri="{BB962C8B-B14F-4D97-AF65-F5344CB8AC3E}">
        <p14:creationId xmlns:p14="http://schemas.microsoft.com/office/powerpoint/2010/main" val="2875507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4" t="12269" r="11714"/>
          <a:stretch/>
        </p:blipFill>
        <p:spPr>
          <a:xfrm>
            <a:off x="5610437" y="1447800"/>
            <a:ext cx="3533563" cy="4953000"/>
          </a:xfrm>
          <a:prstGeom prst="rect">
            <a:avLst/>
          </a:prstGeom>
          <a:ln w="2857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81000" y="2123807"/>
            <a:ext cx="50292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AutoNum type="alphaUcPeriod"/>
            </a:pPr>
            <a:r>
              <a:rPr lang="en-US" sz="3200" dirty="0">
                <a:latin typeface="Arial Narrow" panose="020B0606020202030204" pitchFamily="34" charset="0"/>
              </a:rPr>
              <a:t>What do we have?</a:t>
            </a:r>
          </a:p>
          <a:p>
            <a:pPr marL="514350" indent="-514350">
              <a:lnSpc>
                <a:spcPct val="200000"/>
              </a:lnSpc>
              <a:buAutoNum type="alphaUcPeriod"/>
            </a:pPr>
            <a:r>
              <a:rPr lang="en-US" sz="3200" dirty="0">
                <a:latin typeface="Arial Narrow" panose="020B0606020202030204" pitchFamily="34" charset="0"/>
              </a:rPr>
              <a:t>What do we want?</a:t>
            </a:r>
          </a:p>
          <a:p>
            <a:pPr marL="514350" indent="-514350">
              <a:lnSpc>
                <a:spcPct val="200000"/>
              </a:lnSpc>
              <a:buAutoNum type="alphaUcPeriod"/>
            </a:pPr>
            <a:r>
              <a:rPr lang="en-US" sz="3200" dirty="0">
                <a:latin typeface="Arial Narrow" panose="020B0606020202030204" pitchFamily="34" charset="0"/>
              </a:rPr>
              <a:t>How do we get from A to B?</a:t>
            </a:r>
          </a:p>
          <a:p>
            <a:r>
              <a:rPr lang="en-US" dirty="0">
                <a:latin typeface="Arial Narrow" panose="020B0606020202030204" pitchFamily="34" charset="0"/>
              </a:rPr>
              <a:t>	</a:t>
            </a:r>
          </a:p>
          <a:p>
            <a:pPr marL="800100" lvl="1" indent="-342900">
              <a:buAutoNum type="alphaLcPeriod"/>
            </a:pP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3810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Watershed Questions:</a:t>
            </a:r>
          </a:p>
        </p:txBody>
      </p:sp>
    </p:spTree>
    <p:extLst>
      <p:ext uri="{BB962C8B-B14F-4D97-AF65-F5344CB8AC3E}">
        <p14:creationId xmlns:p14="http://schemas.microsoft.com/office/powerpoint/2010/main" val="3292133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206514"/>
            <a:ext cx="838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</a:rPr>
              <a:t>Little Manistee WMP Partners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800" y="990600"/>
            <a:ext cx="77724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Little Manistee Watershed Conservation Council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Conservation Resource Alliance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Manistee Conservation District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Lake County Community Foundation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Manistee County Community Foundation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U.S. Forest Service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Michigan DNR and DEQ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Little River Band of Ottawa Indians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Trout Unlimited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Local government agencies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Alliance for Economic Success</a:t>
            </a:r>
          </a:p>
        </p:txBody>
      </p:sp>
    </p:spTree>
    <p:extLst>
      <p:ext uri="{BB962C8B-B14F-4D97-AF65-F5344CB8AC3E}">
        <p14:creationId xmlns:p14="http://schemas.microsoft.com/office/powerpoint/2010/main" val="897772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Plan </a:t>
            </a:r>
            <a:r>
              <a:rPr lang="en-US" dirty="0">
                <a:solidFill>
                  <a:srgbClr val="FF0000"/>
                </a:solidFill>
              </a:rPr>
              <a:t>MUST</a:t>
            </a:r>
            <a:r>
              <a:rPr lang="en-US" dirty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Maintain or improve water quality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Meet standards for full-body contact recreation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Protect or improve  the fishery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Protect navigation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Include public </a:t>
            </a:r>
            <a:r>
              <a:rPr lang="en-US" dirty="0"/>
              <a:t>education</a:t>
            </a:r>
          </a:p>
        </p:txBody>
      </p:sp>
    </p:spTree>
    <p:extLst>
      <p:ext uri="{BB962C8B-B14F-4D97-AF65-F5344CB8AC3E}">
        <p14:creationId xmlns:p14="http://schemas.microsoft.com/office/powerpoint/2010/main" val="6401127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Plan </a:t>
            </a:r>
            <a:r>
              <a:rPr lang="en-US" dirty="0">
                <a:solidFill>
                  <a:srgbClr val="FFC000"/>
                </a:solidFill>
              </a:rPr>
              <a:t>MAY</a:t>
            </a:r>
            <a:r>
              <a:rPr lang="en-US" dirty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Consider scenic and recreational values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Address economic conditions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Include public access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Add </a:t>
            </a:r>
            <a:r>
              <a:rPr lang="en-US" dirty="0"/>
              <a:t>locally important issues</a:t>
            </a:r>
          </a:p>
        </p:txBody>
      </p:sp>
    </p:spTree>
    <p:extLst>
      <p:ext uri="{BB962C8B-B14F-4D97-AF65-F5344CB8AC3E}">
        <p14:creationId xmlns:p14="http://schemas.microsoft.com/office/powerpoint/2010/main" val="3038038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1"/>
            <a:ext cx="9144000" cy="5818909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28650" y="152400"/>
            <a:ext cx="7886700" cy="701674"/>
          </a:xfrm>
        </p:spPr>
        <p:txBody>
          <a:bodyPr>
            <a:normAutofit/>
          </a:bodyPr>
          <a:lstStyle/>
          <a:p>
            <a:r>
              <a:rPr lang="en-US" sz="4000" dirty="0"/>
              <a:t>State and National Forest Lands </a:t>
            </a:r>
          </a:p>
        </p:txBody>
      </p:sp>
    </p:spTree>
    <p:extLst>
      <p:ext uri="{BB962C8B-B14F-4D97-AF65-F5344CB8AC3E}">
        <p14:creationId xmlns:p14="http://schemas.microsoft.com/office/powerpoint/2010/main" val="10606275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30274"/>
          </a:xfrm>
        </p:spPr>
        <p:txBody>
          <a:bodyPr>
            <a:normAutofit/>
          </a:bodyPr>
          <a:lstStyle/>
          <a:p>
            <a:r>
              <a:rPr lang="en-US" dirty="0"/>
              <a:t>Zoned Area of Watershed </a:t>
            </a:r>
            <a:r>
              <a:rPr lang="en-US" sz="2700" dirty="0"/>
              <a:t>(Acres)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000" y="1447800"/>
            <a:ext cx="7675350" cy="472916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800"/>
              </a:spcBef>
              <a:buNone/>
              <a:tabLst>
                <a:tab pos="6400800" algn="dec"/>
              </a:tabLst>
            </a:pPr>
            <a:r>
              <a:rPr lang="en-US" b="1" dirty="0"/>
              <a:t>Zoned Township Administered	 42,854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  <a:tabLst>
                <a:tab pos="6400800" algn="dec"/>
              </a:tabLst>
            </a:pPr>
            <a:r>
              <a:rPr lang="en-US" b="1" dirty="0"/>
              <a:t>Zoned County Administered	 10,929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  <a:tabLst>
                <a:tab pos="6400800" algn="dec"/>
              </a:tabLst>
            </a:pPr>
            <a:r>
              <a:rPr lang="en-US" b="1" dirty="0"/>
              <a:t>Joint Planning &amp; Zoning	626	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  <a:tabLst>
                <a:tab pos="6400800" algn="dec"/>
              </a:tabLst>
            </a:pPr>
            <a:r>
              <a:rPr lang="en-US" b="1" dirty="0"/>
              <a:t>Total Zoned in Watershed	 54,410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  <a:tabLst>
                <a:tab pos="6400800" algn="dec"/>
              </a:tabLst>
            </a:pPr>
            <a:endParaRPr lang="en-US" b="1" dirty="0"/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  <a:tabLst>
                <a:tab pos="6400800" algn="dec"/>
              </a:tabLst>
            </a:pPr>
            <a:r>
              <a:rPr lang="en-US" b="1" dirty="0"/>
              <a:t>Total Watershed Area (Acres)	 134,995 	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  <a:tabLst>
                <a:tab pos="6400800" algn="dec"/>
              </a:tabLst>
            </a:pPr>
            <a:r>
              <a:rPr lang="en-US" b="1" dirty="0"/>
              <a:t>	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  <a:tabLst>
                <a:tab pos="5486400" algn="dec"/>
                <a:tab pos="6400800" algn="dec"/>
              </a:tabLst>
            </a:pPr>
            <a:r>
              <a:rPr lang="en-US" b="1" dirty="0"/>
              <a:t>% of Watershed Zoned  	  40.3%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1338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706" y="365127"/>
            <a:ext cx="8612588" cy="777874"/>
          </a:xfrm>
        </p:spPr>
        <p:txBody>
          <a:bodyPr>
            <a:noAutofit/>
          </a:bodyPr>
          <a:lstStyle/>
          <a:p>
            <a:r>
              <a:rPr lang="en-US" sz="3600" dirty="0"/>
              <a:t>Land Cover in Little Manistee Watershed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4084419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FFF8D"/>
                </a:solidFill>
              </a:rPr>
              <a:t>Land Use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9460" y="4696361"/>
            <a:ext cx="62419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3657600" algn="dec"/>
              </a:tabLst>
            </a:pPr>
            <a:r>
              <a:rPr lang="en-US" sz="2400" b="1" dirty="0"/>
              <a:t>Developed		5.0%</a:t>
            </a:r>
          </a:p>
          <a:p>
            <a:pPr>
              <a:lnSpc>
                <a:spcPct val="150000"/>
              </a:lnSpc>
              <a:tabLst>
                <a:tab pos="3657600" algn="dec"/>
              </a:tabLst>
            </a:pPr>
            <a:r>
              <a:rPr lang="en-US" sz="2400" b="1" dirty="0"/>
              <a:t>Agriculture		3.5%</a:t>
            </a:r>
          </a:p>
          <a:p>
            <a:pPr>
              <a:lnSpc>
                <a:spcPct val="150000"/>
              </a:lnSpc>
              <a:tabLst>
                <a:tab pos="3657600" algn="dec"/>
              </a:tabLst>
            </a:pPr>
            <a:r>
              <a:rPr lang="en-US" sz="2400" b="1" dirty="0"/>
              <a:t>Water &amp; Wetlands		9.7%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9460" y="2286000"/>
            <a:ext cx="57847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3657600" algn="dec"/>
              </a:tabLst>
            </a:pPr>
            <a:r>
              <a:rPr lang="en-US" sz="2400" b="1" dirty="0"/>
              <a:t>Deciduous Forest	 	39.1%</a:t>
            </a:r>
          </a:p>
          <a:p>
            <a:pPr>
              <a:lnSpc>
                <a:spcPct val="150000"/>
              </a:lnSpc>
              <a:tabLst>
                <a:tab pos="3657600" algn="dec"/>
              </a:tabLst>
            </a:pPr>
            <a:r>
              <a:rPr lang="en-US" sz="2400" b="1" dirty="0"/>
              <a:t>Mixed &amp; Evergreen Forest	28.3%</a:t>
            </a:r>
          </a:p>
          <a:p>
            <a:pPr>
              <a:lnSpc>
                <a:spcPct val="150000"/>
              </a:lnSpc>
              <a:tabLst>
                <a:tab pos="3657600" algn="dec"/>
              </a:tabLst>
            </a:pPr>
            <a:r>
              <a:rPr lang="en-US" sz="2400" b="1" dirty="0"/>
              <a:t>Scrub &amp; Grassland		14.2%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598152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FFF8D"/>
                </a:solidFill>
              </a:rPr>
              <a:t>Vegetation Type</a:t>
            </a:r>
          </a:p>
        </p:txBody>
      </p:sp>
    </p:spTree>
    <p:extLst>
      <p:ext uri="{BB962C8B-B14F-4D97-AF65-F5344CB8AC3E}">
        <p14:creationId xmlns:p14="http://schemas.microsoft.com/office/powerpoint/2010/main" val="6188031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05800" cy="838201"/>
          </a:xfrm>
        </p:spPr>
        <p:txBody>
          <a:bodyPr>
            <a:normAutofit/>
          </a:bodyPr>
          <a:lstStyle/>
          <a:p>
            <a:r>
              <a:rPr lang="en-US" dirty="0"/>
              <a:t>Implementation Categories A-B-C-D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7924800" cy="365760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4200"/>
              </a:spcBef>
              <a:buNone/>
              <a:tabLst>
                <a:tab pos="6400800" algn="dec"/>
              </a:tabLst>
            </a:pPr>
            <a:r>
              <a:rPr lang="en-US" b="1" dirty="0"/>
              <a:t>Shoreline/Streambank Issues	$449,000</a:t>
            </a:r>
          </a:p>
          <a:p>
            <a:pPr marL="0" indent="0">
              <a:lnSpc>
                <a:spcPct val="100000"/>
              </a:lnSpc>
              <a:spcBef>
                <a:spcPts val="4200"/>
              </a:spcBef>
              <a:buNone/>
              <a:tabLst>
                <a:tab pos="6400800" algn="dec"/>
              </a:tabLst>
            </a:pPr>
            <a:r>
              <a:rPr lang="en-US" b="1" dirty="0" err="1"/>
              <a:t>Stormwater</a:t>
            </a:r>
            <a:r>
              <a:rPr lang="en-US" b="1" dirty="0"/>
              <a:t> and Runoff	$74,000</a:t>
            </a:r>
          </a:p>
          <a:p>
            <a:pPr marL="0" indent="0">
              <a:lnSpc>
                <a:spcPct val="100000"/>
              </a:lnSpc>
              <a:spcBef>
                <a:spcPts val="4200"/>
              </a:spcBef>
              <a:buNone/>
              <a:tabLst>
                <a:tab pos="6400800" algn="dec"/>
              </a:tabLst>
            </a:pPr>
            <a:r>
              <a:rPr lang="en-US" b="1" dirty="0"/>
              <a:t>Planning, Zoning and Land Use	$25,000</a:t>
            </a:r>
          </a:p>
          <a:p>
            <a:pPr marL="0" indent="0">
              <a:lnSpc>
                <a:spcPct val="100000"/>
              </a:lnSpc>
              <a:spcBef>
                <a:spcPts val="4200"/>
              </a:spcBef>
              <a:buNone/>
              <a:tabLst>
                <a:tab pos="6400800" algn="dec"/>
              </a:tabLst>
            </a:pPr>
            <a:r>
              <a:rPr lang="en-US" b="1" dirty="0"/>
              <a:t>Road-Stream Issues	$4,292,000</a:t>
            </a:r>
          </a:p>
        </p:txBody>
      </p:sp>
    </p:spTree>
    <p:extLst>
      <p:ext uri="{BB962C8B-B14F-4D97-AF65-F5344CB8AC3E}">
        <p14:creationId xmlns:p14="http://schemas.microsoft.com/office/powerpoint/2010/main" val="25567542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838201"/>
          </a:xfrm>
        </p:spPr>
        <p:txBody>
          <a:bodyPr>
            <a:noAutofit/>
          </a:bodyPr>
          <a:lstStyle/>
          <a:p>
            <a:r>
              <a:rPr lang="en-US" dirty="0"/>
              <a:t>Implementation Categories E-F-G-H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3600"/>
              </a:spcBef>
              <a:buNone/>
              <a:tabLst>
                <a:tab pos="7315200" algn="dec"/>
              </a:tabLst>
            </a:pPr>
            <a:r>
              <a:rPr lang="en-US" b="1" dirty="0"/>
              <a:t>Cat. E. Land Protection and Management	$1,010,000</a:t>
            </a:r>
          </a:p>
          <a:p>
            <a:pPr marL="0" indent="0">
              <a:lnSpc>
                <a:spcPct val="100000"/>
              </a:lnSpc>
              <a:spcBef>
                <a:spcPts val="3600"/>
              </a:spcBef>
              <a:buNone/>
              <a:tabLst>
                <a:tab pos="7315200" algn="dec"/>
              </a:tabLst>
            </a:pPr>
            <a:r>
              <a:rPr lang="en-US" b="1" dirty="0"/>
              <a:t>Cat. F. Habitat for Fish and Wildlife	$280,000</a:t>
            </a:r>
          </a:p>
          <a:p>
            <a:pPr marL="0" indent="0">
              <a:lnSpc>
                <a:spcPct val="100000"/>
              </a:lnSpc>
              <a:spcBef>
                <a:spcPts val="3600"/>
              </a:spcBef>
              <a:buNone/>
              <a:tabLst>
                <a:tab pos="7315200" algn="dec"/>
              </a:tabLst>
            </a:pPr>
            <a:r>
              <a:rPr lang="en-US" b="1" dirty="0"/>
              <a:t>Cat. G. Recreation, Safety, Navigation, Health*	N/A</a:t>
            </a:r>
          </a:p>
          <a:p>
            <a:pPr marL="0" indent="0">
              <a:lnSpc>
                <a:spcPct val="100000"/>
              </a:lnSpc>
              <a:spcBef>
                <a:spcPts val="3600"/>
              </a:spcBef>
              <a:buNone/>
              <a:tabLst>
                <a:tab pos="7315200" algn="dec"/>
              </a:tabLst>
            </a:pPr>
            <a:r>
              <a:rPr lang="en-US" b="1" dirty="0"/>
              <a:t>Cat. H Groundwater and Wetlands	$40,000</a:t>
            </a:r>
          </a:p>
          <a:p>
            <a:pPr marL="0" indent="0">
              <a:lnSpc>
                <a:spcPct val="100000"/>
              </a:lnSpc>
              <a:spcBef>
                <a:spcPts val="3600"/>
              </a:spcBef>
              <a:buNone/>
              <a:tabLst>
                <a:tab pos="7315200" algn="dec"/>
              </a:tabLst>
            </a:pPr>
            <a:r>
              <a:rPr lang="en-US" sz="2000" b="1" dirty="0"/>
              <a:t>(Cat. F estimate does not include option for dam removal)</a:t>
            </a:r>
          </a:p>
          <a:p>
            <a:pPr marL="0" indent="0">
              <a:lnSpc>
                <a:spcPct val="100000"/>
              </a:lnSpc>
              <a:spcBef>
                <a:spcPts val="3600"/>
              </a:spcBef>
              <a:buNone/>
              <a:tabLst>
                <a:tab pos="7315200" algn="dec"/>
              </a:tabLst>
            </a:pPr>
            <a:r>
              <a:rPr lang="en-US" sz="2000" b="1" dirty="0"/>
              <a:t>(Cat. G costs are included in other line items)</a:t>
            </a:r>
          </a:p>
        </p:txBody>
      </p:sp>
    </p:spTree>
    <p:extLst>
      <p:ext uri="{BB962C8B-B14F-4D97-AF65-F5344CB8AC3E}">
        <p14:creationId xmlns:p14="http://schemas.microsoft.com/office/powerpoint/2010/main" val="39384036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43900" cy="838201"/>
          </a:xfrm>
        </p:spPr>
        <p:txBody>
          <a:bodyPr>
            <a:normAutofit/>
          </a:bodyPr>
          <a:lstStyle/>
          <a:p>
            <a:r>
              <a:rPr lang="en-US" dirty="0"/>
              <a:t>Implementation Categories I-J-K-L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86000"/>
            <a:ext cx="8115300" cy="411480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3600"/>
              </a:spcBef>
              <a:buNone/>
              <a:tabLst>
                <a:tab pos="6400800" algn="dec"/>
              </a:tabLst>
            </a:pPr>
            <a:r>
              <a:rPr lang="en-US" b="1" dirty="0"/>
              <a:t>Water Quality Monitoring	$70,000</a:t>
            </a:r>
          </a:p>
          <a:p>
            <a:pPr marL="0" indent="0">
              <a:lnSpc>
                <a:spcPct val="100000"/>
              </a:lnSpc>
              <a:spcBef>
                <a:spcPts val="3600"/>
              </a:spcBef>
              <a:buNone/>
              <a:tabLst>
                <a:tab pos="6400800" algn="dec"/>
              </a:tabLst>
            </a:pPr>
            <a:r>
              <a:rPr lang="en-US" b="1" dirty="0"/>
              <a:t>Invasive Species	$18,000</a:t>
            </a:r>
          </a:p>
          <a:p>
            <a:pPr marL="0" indent="0">
              <a:lnSpc>
                <a:spcPct val="100000"/>
              </a:lnSpc>
              <a:spcBef>
                <a:spcPts val="3600"/>
              </a:spcBef>
              <a:buNone/>
              <a:tabLst>
                <a:tab pos="6400800" algn="dec"/>
              </a:tabLst>
            </a:pPr>
            <a:r>
              <a:rPr lang="en-US" b="1" dirty="0"/>
              <a:t>Wastewater and Septic Systems	$335,000</a:t>
            </a:r>
          </a:p>
          <a:p>
            <a:pPr marL="0" indent="0">
              <a:lnSpc>
                <a:spcPct val="100000"/>
              </a:lnSpc>
              <a:spcBef>
                <a:spcPts val="3600"/>
              </a:spcBef>
              <a:buNone/>
              <a:tabLst>
                <a:tab pos="6400800" algn="dec"/>
              </a:tabLst>
            </a:pPr>
            <a:r>
              <a:rPr lang="en-US" b="1" dirty="0"/>
              <a:t>Information and Education	$81,000</a:t>
            </a:r>
          </a:p>
        </p:txBody>
      </p:sp>
    </p:spTree>
    <p:extLst>
      <p:ext uri="{BB962C8B-B14F-4D97-AF65-F5344CB8AC3E}">
        <p14:creationId xmlns:p14="http://schemas.microsoft.com/office/powerpoint/2010/main" val="1681550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28ADA-C1E3-411C-B13F-CA3FEF807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Plan Status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807BB-0CDA-4602-9263-9292AA4B8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/>
              <a:t>Partnered with Networks Northwest</a:t>
            </a:r>
          </a:p>
          <a:p>
            <a:r>
              <a:rPr lang="en-US" sz="3200"/>
              <a:t>Initial Draft Plan (LMWCC.org)</a:t>
            </a:r>
          </a:p>
          <a:p>
            <a:r>
              <a:rPr lang="en-US" sz="3200"/>
              <a:t>Public Reviews</a:t>
            </a:r>
          </a:p>
          <a:p>
            <a:r>
              <a:rPr lang="en-US" sz="3200"/>
              <a:t>Survey (LMWCC.org)</a:t>
            </a:r>
          </a:p>
          <a:p>
            <a:r>
              <a:rPr lang="en-US" sz="3200"/>
              <a:t>Now Updating Based on Input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803073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Total Implementation Costs Estimate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9100" y="4419600"/>
            <a:ext cx="8305800" cy="1981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TOTAL 10-year Cost:		$6,686,000</a:t>
            </a:r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62952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F3177-EB27-45FD-8B2A-FA33F4CF7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BAD8A-1C57-4706-91CB-360FDD1AE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Review Final Draft</a:t>
            </a:r>
          </a:p>
          <a:p>
            <a:r>
              <a:rPr lang="en-US" sz="3200" dirty="0">
                <a:solidFill>
                  <a:schemeClr val="tx1"/>
                </a:solidFill>
              </a:rPr>
              <a:t>Submit for Approval</a:t>
            </a:r>
          </a:p>
          <a:p>
            <a:r>
              <a:rPr lang="en-US" sz="3200" dirty="0">
                <a:solidFill>
                  <a:schemeClr val="tx1"/>
                </a:solidFill>
              </a:rPr>
              <a:t>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813971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Q7: Please rank these activities (1st thru 6th) in order of their importance to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Answered: 188    Skipped: 6</a:t>
            </a:r>
          </a:p>
        </p:txBody>
      </p:sp>
      <p:pic>
        <p:nvPicPr>
          <p:cNvPr id="4" name="Picture 3" descr="chart234776769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658" y="2355742"/>
            <a:ext cx="5388428" cy="371928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1410104"/>
            <a:ext cx="3657600" cy="513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sz="2400" i="1" dirty="0">
                <a:latin typeface="Arial Narrow" panose="020B0606020202030204" pitchFamily="34" charset="0"/>
              </a:rPr>
              <a:t>Little Manistee Watershed Priority Levels</a:t>
            </a:r>
          </a:p>
          <a:p>
            <a:pPr>
              <a:lnSpc>
                <a:spcPts val="2500"/>
              </a:lnSpc>
            </a:pPr>
            <a:endParaRPr lang="en-US" sz="2400" b="1" u="sng" dirty="0">
              <a:latin typeface="Arial Narrow" panose="020B0606020202030204" pitchFamily="34" charset="0"/>
            </a:endParaRPr>
          </a:p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en-US" sz="2400" i="1" u="sng" dirty="0">
                <a:latin typeface="Arial Narrow" panose="020B0606020202030204" pitchFamily="34" charset="0"/>
              </a:rPr>
              <a:t>Level 1</a:t>
            </a:r>
            <a:endParaRPr lang="en-US" sz="2400" i="1" dirty="0">
              <a:latin typeface="Arial Narrow" panose="020B0606020202030204" pitchFamily="34" charset="0"/>
            </a:endParaRPr>
          </a:p>
          <a:p>
            <a:pPr>
              <a:lnSpc>
                <a:spcPts val="2500"/>
              </a:lnSpc>
            </a:pPr>
            <a:r>
              <a:rPr lang="en-US" sz="2800" b="1" dirty="0">
                <a:latin typeface="Arial Narrow" panose="020B0606020202030204" pitchFamily="34" charset="0"/>
              </a:rPr>
              <a:t>Thermal Issues</a:t>
            </a:r>
            <a:endParaRPr lang="en-US" sz="2800" dirty="0">
              <a:latin typeface="Arial Narrow" panose="020B0606020202030204" pitchFamily="34" charset="0"/>
            </a:endParaRPr>
          </a:p>
          <a:p>
            <a:pPr>
              <a:lnSpc>
                <a:spcPts val="2500"/>
              </a:lnSpc>
            </a:pPr>
            <a:r>
              <a:rPr lang="en-US" sz="2800" b="1" dirty="0">
                <a:latin typeface="Arial Narrow" panose="020B0606020202030204" pitchFamily="34" charset="0"/>
              </a:rPr>
              <a:t>Sediments</a:t>
            </a:r>
            <a:endParaRPr lang="en-US" sz="2800" dirty="0">
              <a:latin typeface="Arial Narrow" panose="020B0606020202030204" pitchFamily="34" charset="0"/>
            </a:endParaRPr>
          </a:p>
          <a:p>
            <a:pPr>
              <a:lnSpc>
                <a:spcPts val="2500"/>
              </a:lnSpc>
            </a:pPr>
            <a:endParaRPr lang="en-US" sz="2400" b="1" u="sng" dirty="0">
              <a:latin typeface="Arial Narrow" panose="020B0606020202030204" pitchFamily="34" charset="0"/>
            </a:endParaRPr>
          </a:p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en-US" sz="2400" i="1" u="sng" dirty="0">
                <a:latin typeface="Arial Narrow" panose="020B0606020202030204" pitchFamily="34" charset="0"/>
              </a:rPr>
              <a:t>Level 2</a:t>
            </a:r>
            <a:endParaRPr lang="en-US" sz="2400" i="1" dirty="0">
              <a:latin typeface="Arial Narrow" panose="020B0606020202030204" pitchFamily="34" charset="0"/>
            </a:endParaRPr>
          </a:p>
          <a:p>
            <a:pPr>
              <a:lnSpc>
                <a:spcPts val="2500"/>
              </a:lnSpc>
            </a:pPr>
            <a:r>
              <a:rPr lang="en-US" sz="2800" b="1" dirty="0">
                <a:latin typeface="Arial Narrow" panose="020B0606020202030204" pitchFamily="34" charset="0"/>
              </a:rPr>
              <a:t>Excessive nutrients</a:t>
            </a:r>
            <a:endParaRPr lang="en-US" sz="2800" dirty="0">
              <a:latin typeface="Arial Narrow" panose="020B0606020202030204" pitchFamily="34" charset="0"/>
            </a:endParaRPr>
          </a:p>
          <a:p>
            <a:pPr>
              <a:lnSpc>
                <a:spcPts val="2500"/>
              </a:lnSpc>
            </a:pPr>
            <a:r>
              <a:rPr lang="en-US" sz="2800" b="1" dirty="0">
                <a:latin typeface="Arial Narrow" panose="020B0606020202030204" pitchFamily="34" charset="0"/>
              </a:rPr>
              <a:t>Invasive Species</a:t>
            </a:r>
            <a:endParaRPr lang="en-US" sz="2800" dirty="0">
              <a:latin typeface="Arial Narrow" panose="020B0606020202030204" pitchFamily="34" charset="0"/>
            </a:endParaRPr>
          </a:p>
          <a:p>
            <a:pPr>
              <a:lnSpc>
                <a:spcPts val="2500"/>
              </a:lnSpc>
            </a:pPr>
            <a:r>
              <a:rPr lang="en-US" sz="2800" b="1" dirty="0">
                <a:latin typeface="Arial Narrow" panose="020B0606020202030204" pitchFamily="34" charset="0"/>
              </a:rPr>
              <a:t>Biological pathogens</a:t>
            </a:r>
            <a:endParaRPr lang="en-US" sz="2800" dirty="0">
              <a:latin typeface="Arial Narrow" panose="020B0606020202030204" pitchFamily="34" charset="0"/>
            </a:endParaRPr>
          </a:p>
          <a:p>
            <a:pPr>
              <a:lnSpc>
                <a:spcPts val="2500"/>
              </a:lnSpc>
            </a:pPr>
            <a:endParaRPr lang="en-US" sz="2400" b="1" u="sng" dirty="0">
              <a:latin typeface="Arial Narrow" panose="020B0606020202030204" pitchFamily="34" charset="0"/>
            </a:endParaRPr>
          </a:p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en-US" sz="2400" i="1" u="sng" dirty="0">
                <a:latin typeface="Arial Narrow" panose="020B0606020202030204" pitchFamily="34" charset="0"/>
              </a:rPr>
              <a:t>Level 3</a:t>
            </a:r>
            <a:endParaRPr lang="en-US" sz="2400" i="1" dirty="0">
              <a:latin typeface="Arial Narrow" panose="020B0606020202030204" pitchFamily="34" charset="0"/>
            </a:endParaRPr>
          </a:p>
          <a:p>
            <a:pPr>
              <a:lnSpc>
                <a:spcPts val="2500"/>
              </a:lnSpc>
            </a:pPr>
            <a:r>
              <a:rPr lang="en-US" sz="2800" b="1" dirty="0">
                <a:latin typeface="Arial Narrow" panose="020B0606020202030204" pitchFamily="34" charset="0"/>
              </a:rPr>
              <a:t>Other unspecified</a:t>
            </a:r>
          </a:p>
          <a:p>
            <a:pPr>
              <a:lnSpc>
                <a:spcPts val="2500"/>
              </a:lnSpc>
            </a:pPr>
            <a:r>
              <a:rPr lang="en-US" sz="2800" b="1" dirty="0">
                <a:latin typeface="Arial Narrow" panose="020B0606020202030204" pitchFamily="34" charset="0"/>
              </a:rPr>
              <a:t>pollutants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4" t="617" r="3582" b="2523"/>
          <a:stretch/>
        </p:blipFill>
        <p:spPr>
          <a:xfrm>
            <a:off x="4728411" y="1219201"/>
            <a:ext cx="4415589" cy="530965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76201"/>
            <a:ext cx="8534400" cy="1143000"/>
          </a:xfrm>
        </p:spPr>
        <p:txBody>
          <a:bodyPr>
            <a:noAutofit/>
          </a:bodyPr>
          <a:lstStyle/>
          <a:p>
            <a:pPr>
              <a:lnSpc>
                <a:spcPts val="3800"/>
              </a:lnSpc>
            </a:pPr>
            <a:r>
              <a:rPr lang="en-US" sz="3600" dirty="0">
                <a:latin typeface="Arial Narrow" panose="020B0606020202030204" pitchFamily="34" charset="0"/>
              </a:rPr>
              <a:t>Non Point Source (“NPS”) Stressors</a:t>
            </a:r>
          </a:p>
        </p:txBody>
      </p:sp>
    </p:spTree>
    <p:extLst>
      <p:ext uri="{BB962C8B-B14F-4D97-AF65-F5344CB8AC3E}">
        <p14:creationId xmlns:p14="http://schemas.microsoft.com/office/powerpoint/2010/main" val="3367175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Potential Sources of NPS Pollution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9100" y="1447800"/>
            <a:ext cx="8305800" cy="4953000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100000"/>
              </a:lnSpc>
              <a:spcBef>
                <a:spcPts val="3000"/>
              </a:spcBef>
            </a:pPr>
            <a:r>
              <a:rPr lang="en-US" sz="2800" b="1" dirty="0">
                <a:latin typeface="Arial Narrow" panose="020B0606020202030204" pitchFamily="34" charset="0"/>
              </a:rPr>
              <a:t>Land Use and Development</a:t>
            </a:r>
          </a:p>
          <a:p>
            <a:pPr marL="457200" indent="-457200">
              <a:lnSpc>
                <a:spcPct val="100000"/>
              </a:lnSpc>
              <a:spcBef>
                <a:spcPts val="3000"/>
              </a:spcBef>
            </a:pPr>
            <a:r>
              <a:rPr lang="en-US" sz="2800" b="1" dirty="0">
                <a:latin typeface="Arial Narrow" panose="020B0606020202030204" pitchFamily="34" charset="0"/>
              </a:rPr>
              <a:t>Transportation (Erosion at road-stream crossings)</a:t>
            </a:r>
          </a:p>
          <a:p>
            <a:pPr marL="457200" indent="-457200">
              <a:lnSpc>
                <a:spcPct val="100000"/>
              </a:lnSpc>
              <a:spcBef>
                <a:spcPts val="3000"/>
              </a:spcBef>
            </a:pPr>
            <a:r>
              <a:rPr lang="en-US" sz="2800" b="1" dirty="0">
                <a:latin typeface="Arial Narrow" panose="020B0606020202030204" pitchFamily="34" charset="0"/>
              </a:rPr>
              <a:t>Septic  Systems (Nutrients and E. coli from failing systems)</a:t>
            </a:r>
          </a:p>
          <a:p>
            <a:pPr marL="457200" indent="-457200">
              <a:lnSpc>
                <a:spcPct val="100000"/>
              </a:lnSpc>
              <a:spcBef>
                <a:spcPts val="3000"/>
              </a:spcBef>
            </a:pPr>
            <a:r>
              <a:rPr lang="en-US" sz="2800" b="1" dirty="0">
                <a:latin typeface="Arial Narrow" panose="020B0606020202030204" pitchFamily="34" charset="0"/>
              </a:rPr>
              <a:t>Recreation (Erosion, spread of invasive species)</a:t>
            </a:r>
          </a:p>
          <a:p>
            <a:pPr marL="457200" indent="-457200">
              <a:lnSpc>
                <a:spcPct val="100000"/>
              </a:lnSpc>
              <a:spcBef>
                <a:spcPts val="3000"/>
              </a:spcBef>
            </a:pPr>
            <a:r>
              <a:rPr lang="en-US" sz="2800" b="1" dirty="0">
                <a:latin typeface="Arial Narrow" panose="020B0606020202030204" pitchFamily="34" charset="0"/>
              </a:rPr>
              <a:t>Agriculture (Fertilizer, pesticides, erosion)</a:t>
            </a:r>
          </a:p>
          <a:p>
            <a:pPr marL="457200" indent="-457200">
              <a:lnSpc>
                <a:spcPct val="100000"/>
              </a:lnSpc>
              <a:spcBef>
                <a:spcPts val="3000"/>
              </a:spcBef>
            </a:pPr>
            <a:r>
              <a:rPr lang="en-US" sz="2800" b="1" dirty="0">
                <a:latin typeface="Arial Narrow" panose="020B0606020202030204" pitchFamily="34" charset="0"/>
              </a:rPr>
              <a:t>Dams/Impoundments (Sedimentation, thermal issues)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39607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7886700" cy="573329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 Narrow" panose="020B0606020202030204" pitchFamily="34" charset="0"/>
              </a:rPr>
              <a:t>Existing Land Use Regulation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" y="1039091"/>
            <a:ext cx="9144000" cy="581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23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Q20: Strong local zoning, with requirements that buildings be set back from the river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Answered: 181    Skipped: 13</a:t>
            </a:r>
          </a:p>
        </p:txBody>
      </p:sp>
      <p:pic>
        <p:nvPicPr>
          <p:cNvPr id="4" name="Picture 3" descr="chart23477853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658" y="2355741"/>
            <a:ext cx="5388428" cy="263071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pth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1469</TotalTime>
  <Words>509</Words>
  <Application>Microsoft Office PowerPoint</Application>
  <PresentationFormat>On-screen Show (4:3)</PresentationFormat>
  <Paragraphs>142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Arial Narrow</vt:lpstr>
      <vt:lpstr>Calibri</vt:lpstr>
      <vt:lpstr>Wingdings</vt:lpstr>
      <vt:lpstr>2_Office Theme</vt:lpstr>
      <vt:lpstr>6_Office Theme</vt:lpstr>
      <vt:lpstr>Depth</vt:lpstr>
      <vt:lpstr>The Little Manistee River Watershed</vt:lpstr>
      <vt:lpstr>PowerPoint Presentation</vt:lpstr>
      <vt:lpstr>Plan Status</vt:lpstr>
      <vt:lpstr>Next Steps</vt:lpstr>
      <vt:lpstr>Q7: Please rank these activities (1st thru 6th) in order of their importance to you</vt:lpstr>
      <vt:lpstr>Non Point Source (“NPS”) Stressors</vt:lpstr>
      <vt:lpstr>Potential Sources of NPS Pollution</vt:lpstr>
      <vt:lpstr>Existing Land Use Regulation</vt:lpstr>
      <vt:lpstr>Q20: Strong local zoning, with requirements that buildings be set back from the river</vt:lpstr>
      <vt:lpstr>Planning &amp; Zoning Best Practices</vt:lpstr>
      <vt:lpstr>PowerPoint Presentation</vt:lpstr>
      <vt:lpstr>The Draft WMP Calls For:</vt:lpstr>
      <vt:lpstr>PowerPoint Presentation</vt:lpstr>
      <vt:lpstr>PowerPoint Presentation</vt:lpstr>
      <vt:lpstr>PowerPoint Presentation</vt:lpstr>
      <vt:lpstr>Luther Millpond Dam</vt:lpstr>
      <vt:lpstr>PowerPoint Presentation</vt:lpstr>
      <vt:lpstr>Implementing the Little Manistee Plan</vt:lpstr>
      <vt:lpstr>The Little Manistee Watershed</vt:lpstr>
      <vt:lpstr>PowerPoint Presentation</vt:lpstr>
      <vt:lpstr>PowerPoint Presentation</vt:lpstr>
      <vt:lpstr>The Plan MUST:</vt:lpstr>
      <vt:lpstr>The Plan MAY:</vt:lpstr>
      <vt:lpstr>State and National Forest Lands </vt:lpstr>
      <vt:lpstr>Zoned Area of Watershed (Acres)</vt:lpstr>
      <vt:lpstr>Land Cover in Little Manistee Watershed</vt:lpstr>
      <vt:lpstr>Implementation Categories A-B-C-D</vt:lpstr>
      <vt:lpstr>Implementation Categories E-F-G-H</vt:lpstr>
      <vt:lpstr>Implementation Categories I-J-K-L</vt:lpstr>
      <vt:lpstr>Total Implementation Costs Estimate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Armas Soorus</cp:lastModifiedBy>
  <cp:revision>68</cp:revision>
  <cp:lastPrinted>2018-05-24T15:43:41Z</cp:lastPrinted>
  <dcterms:created xsi:type="dcterms:W3CDTF">2018-05-22T20:30:47Z</dcterms:created>
  <dcterms:modified xsi:type="dcterms:W3CDTF">2018-07-06T17:26:27Z</dcterms:modified>
</cp:coreProperties>
</file>